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58" r:id="rId1"/>
  </p:sldMasterIdLst>
  <p:sldIdLst>
    <p:sldId id="256" r:id="rId2"/>
    <p:sldId id="257" r:id="rId3"/>
    <p:sldId id="258" r:id="rId4"/>
    <p:sldId id="259" r:id="rId5"/>
    <p:sldId id="260" r:id="rId6"/>
    <p:sldId id="261" r:id="rId7"/>
    <p:sldId id="263" r:id="rId8"/>
    <p:sldId id="264" r:id="rId9"/>
    <p:sldId id="265"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81" d="100"/>
          <a:sy n="81" d="100"/>
        </p:scale>
        <p:origin x="258"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923F103-BC34-4FE4-A40E-EDDEECFDA5D0}" type="datetimeFigureOut">
              <a:rPr lang="en-US" smtClean="0"/>
              <a:pPr/>
              <a:t>10/10/2017</a:t>
            </a:fld>
            <a:endParaRPr lang="en-US" dirty="0"/>
          </a:p>
        </p:txBody>
      </p:sp>
      <p:sp>
        <p:nvSpPr>
          <p:cNvPr id="5" name="Footer Placeholder 4"/>
          <p:cNvSpPr>
            <a:spLocks noGrp="1"/>
          </p:cNvSpPr>
          <p:nvPr>
            <p:ph type="ftr" sz="quarter" idx="11"/>
          </p:nvPr>
        </p:nvSpPr>
        <p:spPr>
          <a:xfrm>
            <a:off x="5332412" y="5883275"/>
            <a:ext cx="4324044" cy="365125"/>
          </a:xfrm>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3986039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2BE451C3-0FF4-47C4-B829-773ADF60F88C}" type="datetimeFigureOut">
              <a:rPr lang="en-US" smtClean="0"/>
              <a:t>10/10/2017</a:t>
            </a:fld>
            <a:endParaRPr lang="en-US" dirty="0"/>
          </a:p>
        </p:txBody>
      </p:sp>
      <p:sp>
        <p:nvSpPr>
          <p:cNvPr id="6" name="Footer Placeholder 5"/>
          <p:cNvSpPr>
            <a:spLocks noGrp="1"/>
          </p:cNvSpPr>
          <p:nvPr>
            <p:ph type="ftr" sz="quarter" idx="11"/>
          </p:nvPr>
        </p:nvSpPr>
        <p:spPr/>
        <p:txBody>
          <a:bodyPr/>
          <a:lstStyle/>
          <a:p>
            <a:r>
              <a:rPr lang="en-US" smtClean="0"/>
              <a:t>
              </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681789770"/>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2BE451C3-0FF4-47C4-B829-773ADF60F88C}" type="datetimeFigureOut">
              <a:rPr lang="en-US" smtClean="0"/>
              <a:t>10/10/2017</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608512711"/>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2BE451C3-0FF4-47C4-B829-773ADF60F88C}" type="datetimeFigureOut">
              <a:rPr lang="en-US" smtClean="0"/>
              <a:t>10/10/2017</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393208199"/>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2BE451C3-0FF4-47C4-B829-773ADF60F88C}" type="datetimeFigureOut">
              <a:rPr lang="en-US" smtClean="0"/>
              <a:t>10/10/2017</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122636296"/>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smtClean="0"/>
              <a:t>Edit Master text styles</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2BE451C3-0FF4-47C4-B829-773ADF60F88C}" type="datetimeFigureOut">
              <a:rPr lang="en-US" smtClean="0"/>
              <a:t>10/10/2017</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82262111"/>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smtClean="0"/>
              <a:t>Edit Master text styles</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2BE451C3-0FF4-47C4-B829-773ADF60F88C}" type="datetimeFigureOut">
              <a:rPr lang="en-US" smtClean="0"/>
              <a:t>10/10/2017</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42564381"/>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086D93-FCAC-47E0-A2EE-787E62CA814C}" type="datetimeFigureOut">
              <a:rPr lang="en-US" smtClean="0"/>
              <a:t>10/10/2017</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29447841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DA879A6-0FD0-4734-A311-86BFCA472E6E}" type="datetimeFigureOut">
              <a:rPr lang="en-US" smtClean="0"/>
              <a:t>10/10/2017</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820988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9C9CA7B-DFD4-44B5-8C60-D14B8CD1FB59}" type="datetimeFigureOut">
              <a:rPr lang="en-US" smtClean="0"/>
              <a:t>10/10/2017</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a:xfrm>
            <a:off x="10951856" y="5867131"/>
            <a:ext cx="5511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2168953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F34E6425-0181-43F2-84FC-787E803FD2F8}" type="datetimeFigureOut">
              <a:rPr lang="en-US" smtClean="0"/>
              <a:t>10/10/2017</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1022075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BDB8791-F1B0-41E7-B7FD-A781E65C4266}" type="datetimeFigureOut">
              <a:rPr lang="en-US" smtClean="0"/>
              <a:t>10/10/2017</a:t>
            </a:fld>
            <a:endParaRPr lang="en-US" dirty="0"/>
          </a:p>
        </p:txBody>
      </p:sp>
      <p:sp>
        <p:nvSpPr>
          <p:cNvPr id="6" name="Footer Placeholder 5"/>
          <p:cNvSpPr>
            <a:spLocks noGrp="1"/>
          </p:cNvSpPr>
          <p:nvPr>
            <p:ph type="ftr" sz="quarter" idx="11"/>
          </p:nvPr>
        </p:nvSpPr>
        <p:spPr/>
        <p:txBody>
          <a:bodyPr/>
          <a:lstStyle/>
          <a:p>
            <a:r>
              <a:rPr lang="en-US" smtClean="0"/>
              <a:t>
              </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2501084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FDD63B2-E120-4ED8-B27B-C685F510A5FE}" type="datetimeFigureOut">
              <a:rPr lang="en-US" smtClean="0"/>
              <a:t>10/10/2017</a:t>
            </a:fld>
            <a:endParaRPr lang="en-US" dirty="0"/>
          </a:p>
        </p:txBody>
      </p:sp>
      <p:sp>
        <p:nvSpPr>
          <p:cNvPr id="8" name="Footer Placeholder 7"/>
          <p:cNvSpPr>
            <a:spLocks noGrp="1"/>
          </p:cNvSpPr>
          <p:nvPr>
            <p:ph type="ftr" sz="quarter" idx="11"/>
          </p:nvPr>
        </p:nvSpPr>
        <p:spPr/>
        <p:txBody>
          <a:bodyPr/>
          <a:lstStyle/>
          <a:p>
            <a:r>
              <a:rPr lang="en-US" smtClean="0"/>
              <a:t>
              </a:t>
            </a:r>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7425757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7AA18ACC-A947-437B-A130-35BD54FDF1E9}" type="datetimeFigureOut">
              <a:rPr lang="en-US" smtClean="0"/>
              <a:t>10/10/2017</a:t>
            </a:fld>
            <a:endParaRPr lang="en-US" dirty="0"/>
          </a:p>
        </p:txBody>
      </p:sp>
      <p:sp>
        <p:nvSpPr>
          <p:cNvPr id="4" name="Footer Placeholder 3"/>
          <p:cNvSpPr>
            <a:spLocks noGrp="1"/>
          </p:cNvSpPr>
          <p:nvPr>
            <p:ph type="ftr" sz="quarter" idx="11"/>
          </p:nvPr>
        </p:nvSpPr>
        <p:spPr/>
        <p:txBody>
          <a:bodyPr/>
          <a:lstStyle/>
          <a:p>
            <a:r>
              <a:rPr lang="en-US" smtClean="0"/>
              <a:t>
              </a:t>
            </a:r>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940376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8D7E02-BCB8-4D50-A234-369438C08659}" type="datetimeFigureOut">
              <a:rPr lang="en-US" smtClean="0"/>
              <a:t>10/10/2017</a:t>
            </a:fld>
            <a:endParaRPr lang="en-US" dirty="0"/>
          </a:p>
        </p:txBody>
      </p:sp>
      <p:sp>
        <p:nvSpPr>
          <p:cNvPr id="3" name="Footer Placeholder 2"/>
          <p:cNvSpPr>
            <a:spLocks noGrp="1"/>
          </p:cNvSpPr>
          <p:nvPr>
            <p:ph type="ftr" sz="quarter" idx="11"/>
          </p:nvPr>
        </p:nvSpPr>
        <p:spPr/>
        <p:txBody>
          <a:bodyPr/>
          <a:lstStyle/>
          <a:p>
            <a:r>
              <a:rPr lang="en-US" smtClean="0"/>
              <a:t>
              </a:t>
            </a:r>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917743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76E86A4C-8E40-4F87-A4F0-01A0687C5742}" type="datetimeFigureOut">
              <a:rPr lang="en-US" smtClean="0"/>
              <a:t>10/10/2017</a:t>
            </a:fld>
            <a:endParaRPr lang="en-US" dirty="0"/>
          </a:p>
        </p:txBody>
      </p:sp>
      <p:sp>
        <p:nvSpPr>
          <p:cNvPr id="6" name="Footer Placeholder 5"/>
          <p:cNvSpPr>
            <a:spLocks noGrp="1"/>
          </p:cNvSpPr>
          <p:nvPr>
            <p:ph type="ftr" sz="quarter" idx="11"/>
          </p:nvPr>
        </p:nvSpPr>
        <p:spPr/>
        <p:txBody>
          <a:bodyPr/>
          <a:lstStyle/>
          <a:p>
            <a:r>
              <a:rPr lang="en-US" smtClean="0"/>
              <a:t>
              </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1134154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35E72C73-2D91-4E12-BA25-F0AA0C03599B}" type="datetimeFigureOut">
              <a:rPr lang="en-US" smtClean="0"/>
              <a:t>10/10/2017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0191806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2BE451C3-0FF4-47C4-B829-773ADF60F88C}" type="datetimeFigureOut">
              <a:rPr lang="en-US" smtClean="0"/>
              <a:t>10/10/2017</a:t>
            </a:fld>
            <a:endParaRPr lang="en-US" dirty="0"/>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r>
              <a:rPr lang="en-US" smtClean="0"/>
              <a:t>
              </a:t>
            </a:r>
            <a:endParaRPr lang="en-US" dirty="0"/>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048838742"/>
      </p:ext>
    </p:extLst>
  </p:cSld>
  <p:clrMap bg1="lt1" tx1="dk1" bg2="lt2" tx2="dk2" accent1="accent1" accent2="accent2" accent3="accent3" accent4="accent4" accent5="accent5" accent6="accent6" hlink="hlink" folHlink="folHlink"/>
  <p:sldLayoutIdLst>
    <p:sldLayoutId id="2147483759" r:id="rId1"/>
    <p:sldLayoutId id="2147483760" r:id="rId2"/>
    <p:sldLayoutId id="2147483761" r:id="rId3"/>
    <p:sldLayoutId id="2147483762" r:id="rId4"/>
    <p:sldLayoutId id="2147483763" r:id="rId5"/>
    <p:sldLayoutId id="2147483764" r:id="rId6"/>
    <p:sldLayoutId id="2147483765" r:id="rId7"/>
    <p:sldLayoutId id="2147483766" r:id="rId8"/>
    <p:sldLayoutId id="2147483767" r:id="rId9"/>
    <p:sldLayoutId id="2147483768" r:id="rId10"/>
    <p:sldLayoutId id="2147483769" r:id="rId11"/>
    <p:sldLayoutId id="2147483770" r:id="rId12"/>
    <p:sldLayoutId id="2147483771" r:id="rId13"/>
    <p:sldLayoutId id="2147483772" r:id="rId14"/>
    <p:sldLayoutId id="2147483773" r:id="rId15"/>
    <p:sldLayoutId id="2147483774" r:id="rId16"/>
    <p:sldLayoutId id="2147483775" r:id="rId17"/>
  </p:sldLayoutIdLst>
  <p:hf sldNum="0" hdr="0" ftr="0" dt="0"/>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emf"/><Relationship Id="rId1" Type="http://schemas.openxmlformats.org/officeDocument/2006/relationships/slideLayout" Target="../slideLayouts/slideLayout2.xml"/><Relationship Id="rId4" Type="http://schemas.openxmlformats.org/officeDocument/2006/relationships/image" Target="../media/image15.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429301" y="561201"/>
            <a:ext cx="5265995" cy="1029513"/>
          </a:xfrm>
        </p:spPr>
        <p:txBody>
          <a:bodyPr>
            <a:normAutofit/>
          </a:bodyPr>
          <a:lstStyle/>
          <a:p>
            <a:r>
              <a:rPr lang="en-US" dirty="0"/>
              <a:t>Soil Formation</a:t>
            </a:r>
          </a:p>
        </p:txBody>
      </p:sp>
      <p:pic>
        <p:nvPicPr>
          <p:cNvPr id="4" name="Picture 3"/>
          <p:cNvPicPr>
            <a:picLocks noChangeAspect="1"/>
          </p:cNvPicPr>
          <p:nvPr/>
        </p:nvPicPr>
        <p:blipFill>
          <a:blip r:embed="rId2"/>
          <a:stretch>
            <a:fillRect/>
          </a:stretch>
        </p:blipFill>
        <p:spPr>
          <a:xfrm>
            <a:off x="5557958" y="2027444"/>
            <a:ext cx="6076190" cy="4561905"/>
          </a:xfrm>
          <a:prstGeom prst="rect">
            <a:avLst/>
          </a:prstGeom>
        </p:spPr>
      </p:pic>
    </p:spTree>
    <p:extLst>
      <p:ext uri="{BB962C8B-B14F-4D97-AF65-F5344CB8AC3E}">
        <p14:creationId xmlns:p14="http://schemas.microsoft.com/office/powerpoint/2010/main" val="66466816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55845" y="3070745"/>
            <a:ext cx="9947178" cy="3029803"/>
          </a:xfrm>
        </p:spPr>
        <p:txBody>
          <a:bodyPr>
            <a:normAutofit fontScale="92500"/>
          </a:bodyPr>
          <a:lstStyle/>
          <a:p>
            <a:pPr marL="0" indent="0" algn="just">
              <a:buNone/>
            </a:pPr>
            <a:endParaRPr lang="en-US" dirty="0">
              <a:latin typeface="Times New Roman" panose="02020603050405020304" pitchFamily="18" charset="0"/>
              <a:cs typeface="Times New Roman" panose="02020603050405020304" pitchFamily="18" charset="0"/>
            </a:endParaRPr>
          </a:p>
          <a:p>
            <a:pPr algn="just">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  Depending on the method of deposition, soils can be grouped into </a:t>
            </a:r>
            <a:r>
              <a:rPr lang="en-US" dirty="0" smtClean="0">
                <a:latin typeface="Times New Roman" panose="02020603050405020304" pitchFamily="18" charset="0"/>
                <a:cs typeface="Times New Roman" panose="02020603050405020304" pitchFamily="18" charset="0"/>
              </a:rPr>
              <a:t>two </a:t>
            </a:r>
            <a:r>
              <a:rPr lang="en-US" dirty="0">
                <a:latin typeface="Times New Roman" panose="02020603050405020304" pitchFamily="18" charset="0"/>
                <a:cs typeface="Times New Roman" panose="02020603050405020304" pitchFamily="18" charset="0"/>
              </a:rPr>
              <a:t>categories: </a:t>
            </a:r>
          </a:p>
          <a:p>
            <a:pPr marL="457200" indent="-457200" algn="just">
              <a:buFont typeface="+mj-lt"/>
              <a:buAutoNum type="arabicPeriod"/>
            </a:pPr>
            <a:r>
              <a:rPr lang="en-US" u="sng" dirty="0" smtClean="0">
                <a:solidFill>
                  <a:srgbClr val="FF0000"/>
                </a:solidFill>
                <a:latin typeface="Times New Roman" panose="02020603050405020304" pitchFamily="18" charset="0"/>
                <a:cs typeface="Times New Roman" panose="02020603050405020304" pitchFamily="18" charset="0"/>
              </a:rPr>
              <a:t>Residual </a:t>
            </a:r>
            <a:r>
              <a:rPr lang="en-US" u="sng" dirty="0">
                <a:solidFill>
                  <a:srgbClr val="FF0000"/>
                </a:solidFill>
                <a:latin typeface="Times New Roman" panose="02020603050405020304" pitchFamily="18" charset="0"/>
                <a:cs typeface="Times New Roman" panose="02020603050405020304" pitchFamily="18" charset="0"/>
              </a:rPr>
              <a:t>soils:</a:t>
            </a:r>
            <a:r>
              <a:rPr lang="en-US" dirty="0">
                <a:solidFill>
                  <a:srgbClr val="FF0000"/>
                </a:solidFill>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The soils which remain at the place of disintegration of parent </a:t>
            </a:r>
            <a:r>
              <a:rPr lang="en-US" dirty="0" smtClean="0">
                <a:latin typeface="Times New Roman" panose="02020603050405020304" pitchFamily="18" charset="0"/>
                <a:cs typeface="Times New Roman" panose="02020603050405020304" pitchFamily="18" charset="0"/>
              </a:rPr>
              <a:t>rock.</a:t>
            </a:r>
          </a:p>
          <a:p>
            <a:pPr marL="457200" indent="-457200" algn="just">
              <a:buFont typeface="+mj-lt"/>
              <a:buAutoNum type="arabicPeriod"/>
            </a:pPr>
            <a:r>
              <a:rPr lang="en-US" u="sng" dirty="0" smtClean="0">
                <a:solidFill>
                  <a:srgbClr val="FF0000"/>
                </a:solidFill>
                <a:latin typeface="Times New Roman" panose="02020603050405020304" pitchFamily="18" charset="0"/>
                <a:cs typeface="Times New Roman" panose="02020603050405020304" pitchFamily="18" charset="0"/>
              </a:rPr>
              <a:t>Transported soils</a:t>
            </a:r>
            <a:r>
              <a:rPr lang="en-US" dirty="0" smtClean="0">
                <a:solidFill>
                  <a:srgbClr val="FF0000"/>
                </a:solidFill>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The soils, which carried away from their place of disintegration to some other place by transporting agencies. </a:t>
            </a:r>
            <a:r>
              <a:rPr lang="en-US" dirty="0" smtClean="0">
                <a:latin typeface="Times New Roman" panose="02020603050405020304" pitchFamily="18" charset="0"/>
                <a:cs typeface="Times New Roman" panose="02020603050405020304" pitchFamily="18" charset="0"/>
              </a:rPr>
              <a:t>The </a:t>
            </a:r>
            <a:r>
              <a:rPr lang="en-US" dirty="0">
                <a:latin typeface="Times New Roman" panose="02020603050405020304" pitchFamily="18" charset="0"/>
                <a:cs typeface="Times New Roman" panose="02020603050405020304" pitchFamily="18" charset="0"/>
              </a:rPr>
              <a:t>transporting agencies may be classified as: </a:t>
            </a:r>
            <a:r>
              <a:rPr lang="en-US" dirty="0" err="1" smtClean="0">
                <a:solidFill>
                  <a:srgbClr val="FF0000"/>
                </a:solidFill>
                <a:latin typeface="Times New Roman" panose="02020603050405020304" pitchFamily="18" charset="0"/>
                <a:cs typeface="Times New Roman" panose="02020603050405020304" pitchFamily="18" charset="0"/>
              </a:rPr>
              <a:t>i</a:t>
            </a:r>
            <a:r>
              <a:rPr lang="en-US" dirty="0" smtClean="0">
                <a:solidFill>
                  <a:srgbClr val="FF0000"/>
                </a:solidFill>
                <a:latin typeface="Times New Roman" panose="02020603050405020304" pitchFamily="18" charset="0"/>
                <a:cs typeface="Times New Roman" panose="02020603050405020304" pitchFamily="18" charset="0"/>
              </a:rPr>
              <a:t>) water    </a:t>
            </a:r>
            <a:r>
              <a:rPr lang="en-US" dirty="0">
                <a:solidFill>
                  <a:srgbClr val="FF0000"/>
                </a:solidFill>
                <a:latin typeface="Times New Roman" panose="02020603050405020304" pitchFamily="18" charset="0"/>
                <a:cs typeface="Times New Roman" panose="02020603050405020304" pitchFamily="18" charset="0"/>
              </a:rPr>
              <a:t>ii) wind    iii)gravity      iv) Ice </a:t>
            </a:r>
          </a:p>
        </p:txBody>
      </p:sp>
      <p:pic>
        <p:nvPicPr>
          <p:cNvPr id="4" name="صورة 9"/>
          <p:cNvPicPr/>
          <p:nvPr/>
        </p:nvPicPr>
        <p:blipFill>
          <a:blip r:embed="rId2" cstate="print"/>
          <a:srcRect/>
          <a:stretch>
            <a:fillRect/>
          </a:stretch>
        </p:blipFill>
        <p:spPr bwMode="auto">
          <a:xfrm>
            <a:off x="8272383" y="1098162"/>
            <a:ext cx="3426460" cy="230695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Rectangle 4"/>
          <p:cNvSpPr/>
          <p:nvPr/>
        </p:nvSpPr>
        <p:spPr>
          <a:xfrm>
            <a:off x="1651379" y="1098162"/>
            <a:ext cx="6096000" cy="2123658"/>
          </a:xfrm>
          <a:prstGeom prst="rect">
            <a:avLst/>
          </a:prstGeom>
        </p:spPr>
        <p:txBody>
          <a:bodyPr>
            <a:spAutoFit/>
          </a:bodyPr>
          <a:lstStyle/>
          <a:p>
            <a:pPr algn="just">
              <a:buFont typeface="Wingdings" panose="05000000000000000000" pitchFamily="2" charset="2"/>
              <a:buChar char="v"/>
            </a:pPr>
            <a:r>
              <a:rPr lang="en-US" sz="3600" b="1" u="sng" dirty="0">
                <a:solidFill>
                  <a:srgbClr val="FF0000"/>
                </a:solidFill>
                <a:latin typeface="Times New Roman" panose="02020603050405020304" pitchFamily="18" charset="0"/>
                <a:cs typeface="Times New Roman" panose="02020603050405020304" pitchFamily="18" charset="0"/>
              </a:rPr>
              <a:t>Soil </a:t>
            </a:r>
          </a:p>
          <a:p>
            <a:pPr algn="just"/>
            <a:r>
              <a:rPr lang="en-US" sz="2400" dirty="0">
                <a:latin typeface="Times New Roman" panose="02020603050405020304" pitchFamily="18" charset="0"/>
                <a:cs typeface="Times New Roman" panose="02020603050405020304" pitchFamily="18" charset="0"/>
              </a:rPr>
              <a:t> Is any un-cemented or weakly cemented accumulation of mineral particles formed by weathering of rocks, the void between the particles containing water/ or air. </a:t>
            </a:r>
          </a:p>
        </p:txBody>
      </p:sp>
    </p:spTree>
    <p:extLst>
      <p:ext uri="{BB962C8B-B14F-4D97-AF65-F5344CB8AC3E}">
        <p14:creationId xmlns:p14="http://schemas.microsoft.com/office/powerpoint/2010/main" val="12116214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484312" y="846161"/>
            <a:ext cx="4895055" cy="5595582"/>
          </a:xfrm>
        </p:spPr>
        <p:txBody>
          <a:bodyPr>
            <a:normAutofit/>
          </a:bodyPr>
          <a:lstStyle/>
          <a:p>
            <a:pPr marL="0" indent="0" algn="just">
              <a:buNone/>
            </a:pPr>
            <a:r>
              <a:rPr lang="en-US" sz="2000" dirty="0">
                <a:solidFill>
                  <a:srgbClr val="FF0000"/>
                </a:solidFill>
                <a:latin typeface="Times New Roman" panose="02020603050405020304" pitchFamily="18" charset="0"/>
                <a:cs typeface="Times New Roman" panose="02020603050405020304" pitchFamily="18" charset="0"/>
              </a:rPr>
              <a:t>1- Mechanical (Physical weathering): </a:t>
            </a:r>
            <a:endParaRPr lang="en-US" sz="2000" dirty="0" smtClean="0">
              <a:solidFill>
                <a:srgbClr val="FF0000"/>
              </a:solidFill>
              <a:latin typeface="Times New Roman" panose="02020603050405020304" pitchFamily="18" charset="0"/>
              <a:cs typeface="Times New Roman" panose="02020603050405020304" pitchFamily="18" charset="0"/>
            </a:endParaRPr>
          </a:p>
          <a:p>
            <a:pPr marL="0" indent="0" algn="just">
              <a:buNone/>
            </a:pPr>
            <a:r>
              <a:rPr lang="en-US" sz="2000" dirty="0" smtClean="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All type of actions that cause a disintegration of the parent rocks by physical means such as,    gravity, wind and water. The product of this type is rounded, sub rounded or granular, its products called </a:t>
            </a:r>
            <a:r>
              <a:rPr lang="en-US" sz="2000" dirty="0">
                <a:solidFill>
                  <a:srgbClr val="FF0000"/>
                </a:solidFill>
                <a:latin typeface="Times New Roman" panose="02020603050405020304" pitchFamily="18" charset="0"/>
                <a:cs typeface="Times New Roman" panose="02020603050405020304" pitchFamily="18" charset="0"/>
              </a:rPr>
              <a:t>coarse grained soil </a:t>
            </a:r>
            <a:r>
              <a:rPr lang="en-US" sz="2000" dirty="0">
                <a:latin typeface="Times New Roman" panose="02020603050405020304" pitchFamily="18" charset="0"/>
                <a:cs typeface="Times New Roman" panose="02020603050405020304" pitchFamily="18" charset="0"/>
              </a:rPr>
              <a:t>e.g. (gravel and sand ) they present in nature in a single grain structure </a:t>
            </a:r>
            <a:r>
              <a:rPr lang="en-US" sz="2000" dirty="0" smtClean="0">
                <a:latin typeface="Times New Roman" panose="02020603050405020304" pitchFamily="18" charset="0"/>
                <a:cs typeface="Times New Roman" panose="02020603050405020304" pitchFamily="18" charset="0"/>
              </a:rPr>
              <a:t>.</a:t>
            </a:r>
            <a:r>
              <a:rPr lang="en-US"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It </a:t>
            </a:r>
            <a:r>
              <a:rPr lang="en-US" sz="2000" dirty="0">
                <a:latin typeface="Times New Roman" panose="02020603050405020304" pitchFamily="18" charset="0"/>
                <a:cs typeface="Times New Roman" panose="02020603050405020304" pitchFamily="18" charset="0"/>
              </a:rPr>
              <a:t>properties are the same as parent rock. </a:t>
            </a:r>
          </a:p>
          <a:p>
            <a:pPr algn="just">
              <a:buFont typeface="Wingdings" panose="05000000000000000000" pitchFamily="2" charset="2"/>
              <a:buChar char="Ø"/>
            </a:pPr>
            <a:r>
              <a:rPr lang="en-US" sz="2000" dirty="0" smtClean="0">
                <a:latin typeface="Times New Roman" panose="02020603050405020304" pitchFamily="18" charset="0"/>
                <a:cs typeface="Times New Roman" panose="02020603050405020304" pitchFamily="18" charset="0"/>
              </a:rPr>
              <a:t> </a:t>
            </a:r>
            <a:r>
              <a:rPr lang="en-US" sz="2000" dirty="0">
                <a:solidFill>
                  <a:srgbClr val="FF0000"/>
                </a:solidFill>
                <a:latin typeface="Times New Roman" panose="02020603050405020304" pitchFamily="18" charset="0"/>
                <a:cs typeface="Times New Roman" panose="02020603050405020304" pitchFamily="18" charset="0"/>
              </a:rPr>
              <a:t>Coarse grained soil </a:t>
            </a:r>
            <a:endParaRPr lang="en-US" sz="2000" dirty="0" smtClean="0">
              <a:solidFill>
                <a:srgbClr val="FF0000"/>
              </a:solidFill>
              <a:latin typeface="Times New Roman" panose="02020603050405020304" pitchFamily="18" charset="0"/>
              <a:cs typeface="Times New Roman" panose="02020603050405020304" pitchFamily="18" charset="0"/>
            </a:endParaRPr>
          </a:p>
          <a:p>
            <a:pPr algn="just">
              <a:buFont typeface="Wingdings" panose="05000000000000000000" pitchFamily="2" charset="2"/>
              <a:buChar char="§"/>
            </a:pPr>
            <a:r>
              <a:rPr lang="en-US" sz="2000" dirty="0" smtClean="0">
                <a:solidFill>
                  <a:srgbClr val="FF0000"/>
                </a:solidFill>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Sand &amp; </a:t>
            </a:r>
            <a:r>
              <a:rPr lang="en-US" sz="2000" dirty="0" smtClean="0">
                <a:latin typeface="Times New Roman" panose="02020603050405020304" pitchFamily="18" charset="0"/>
                <a:cs typeface="Times New Roman" panose="02020603050405020304" pitchFamily="18" charset="0"/>
              </a:rPr>
              <a:t>Gravel</a:t>
            </a:r>
          </a:p>
          <a:p>
            <a:pPr algn="just">
              <a:buFont typeface="Wingdings" panose="05000000000000000000" pitchFamily="2" charset="2"/>
              <a:buChar char="§"/>
            </a:pPr>
            <a:r>
              <a:rPr lang="en-US" sz="2000" dirty="0" smtClean="0">
                <a:latin typeface="Times New Roman" panose="02020603050405020304" pitchFamily="18" charset="0"/>
                <a:cs typeface="Times New Roman" panose="02020603050405020304" pitchFamily="18" charset="0"/>
              </a:rPr>
              <a:t> Cohesion </a:t>
            </a:r>
            <a:r>
              <a:rPr lang="en-US" sz="2000" dirty="0">
                <a:latin typeface="Times New Roman" panose="02020603050405020304" pitchFamily="18" charset="0"/>
                <a:cs typeface="Times New Roman" panose="02020603050405020304" pitchFamily="18" charset="0"/>
              </a:rPr>
              <a:t>less  </a:t>
            </a:r>
            <a:r>
              <a:rPr lang="en-US" sz="2000" dirty="0" smtClean="0">
                <a:latin typeface="Times New Roman" panose="02020603050405020304" pitchFamily="18" charset="0"/>
                <a:cs typeface="Times New Roman" panose="02020603050405020304" pitchFamily="18" charset="0"/>
              </a:rPr>
              <a:t>soil</a:t>
            </a:r>
            <a:endParaRPr lang="en-US" sz="2000" dirty="0">
              <a:latin typeface="Times New Roman" panose="02020603050405020304" pitchFamily="18" charset="0"/>
              <a:cs typeface="Times New Roman" panose="02020603050405020304" pitchFamily="18" charset="0"/>
            </a:endParaRPr>
          </a:p>
        </p:txBody>
      </p:sp>
      <p:sp>
        <p:nvSpPr>
          <p:cNvPr id="4" name="Content Placeholder 3"/>
          <p:cNvSpPr>
            <a:spLocks noGrp="1"/>
          </p:cNvSpPr>
          <p:nvPr>
            <p:ph sz="half" idx="2"/>
          </p:nvPr>
        </p:nvSpPr>
        <p:spPr>
          <a:xfrm>
            <a:off x="6651360" y="1393125"/>
            <a:ext cx="4895056" cy="5034970"/>
          </a:xfrm>
        </p:spPr>
        <p:txBody>
          <a:bodyPr>
            <a:normAutofit/>
          </a:bodyPr>
          <a:lstStyle/>
          <a:p>
            <a:pPr marL="0" indent="0" algn="just">
              <a:buNone/>
            </a:pPr>
            <a:r>
              <a:rPr lang="en-US" sz="2000" dirty="0">
                <a:solidFill>
                  <a:srgbClr val="FF0000"/>
                </a:solidFill>
                <a:latin typeface="Times New Roman" panose="02020603050405020304" pitchFamily="18" charset="0"/>
                <a:cs typeface="Times New Roman" panose="02020603050405020304" pitchFamily="18" charset="0"/>
              </a:rPr>
              <a:t>2- Chemical </a:t>
            </a:r>
            <a:r>
              <a:rPr lang="en-US" sz="2000" dirty="0" smtClean="0">
                <a:solidFill>
                  <a:srgbClr val="FF0000"/>
                </a:solidFill>
                <a:latin typeface="Times New Roman" panose="02020603050405020304" pitchFamily="18" charset="0"/>
                <a:cs typeface="Times New Roman" panose="02020603050405020304" pitchFamily="18" charset="0"/>
              </a:rPr>
              <a:t>weathering</a:t>
            </a:r>
          </a:p>
          <a:p>
            <a:pPr marL="0" indent="0" algn="just">
              <a:buNone/>
            </a:pPr>
            <a:r>
              <a:rPr lang="en-US" sz="2000" dirty="0" smtClean="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All types of chemical reactions that occur between the minerals of the rock and the environment (air, water ---et.) and will end up by disintegration of parent rock into fine grain particles; these products have different properties from the parent rock. They present in nature as a lumps of number of plate like particles. The physical property of this product does not reflect the same properties of the parent rocks. </a:t>
            </a:r>
          </a:p>
          <a:p>
            <a:pPr algn="just">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 </a:t>
            </a:r>
            <a:r>
              <a:rPr lang="en-US" sz="2000" dirty="0">
                <a:solidFill>
                  <a:srgbClr val="FF0000"/>
                </a:solidFill>
                <a:latin typeface="Times New Roman" panose="02020603050405020304" pitchFamily="18" charset="0"/>
                <a:cs typeface="Times New Roman" panose="02020603050405020304" pitchFamily="18" charset="0"/>
              </a:rPr>
              <a:t>Fine grained soil </a:t>
            </a:r>
          </a:p>
          <a:p>
            <a:pPr algn="just">
              <a:buFont typeface="Wingdings" panose="05000000000000000000" pitchFamily="2" charset="2"/>
              <a:buChar char="§"/>
            </a:pPr>
            <a:r>
              <a:rPr lang="en-US" sz="2000" dirty="0" smtClean="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Silt and clay </a:t>
            </a:r>
            <a:endParaRPr lang="en-US" sz="2000" dirty="0" smtClean="0">
              <a:latin typeface="Times New Roman" panose="02020603050405020304" pitchFamily="18" charset="0"/>
              <a:cs typeface="Times New Roman" panose="02020603050405020304" pitchFamily="18" charset="0"/>
            </a:endParaRPr>
          </a:p>
          <a:p>
            <a:pPr algn="just">
              <a:buFont typeface="Wingdings" panose="05000000000000000000" pitchFamily="2" charset="2"/>
              <a:buChar char="§"/>
            </a:pPr>
            <a:r>
              <a:rPr lang="en-US" sz="2000" dirty="0" smtClean="0">
                <a:latin typeface="Times New Roman" panose="02020603050405020304" pitchFamily="18" charset="0"/>
                <a:cs typeface="Times New Roman" panose="02020603050405020304" pitchFamily="18" charset="0"/>
              </a:rPr>
              <a:t>Cohesive material</a:t>
            </a:r>
            <a:endParaRPr lang="en-US" sz="2000" dirty="0">
              <a:latin typeface="Times New Roman" panose="02020603050405020304" pitchFamily="18" charset="0"/>
              <a:cs typeface="Times New Roman" panose="02020603050405020304" pitchFamily="18" charset="0"/>
            </a:endParaRPr>
          </a:p>
        </p:txBody>
      </p:sp>
      <p:sp>
        <p:nvSpPr>
          <p:cNvPr id="6" name="Rectangle 5"/>
          <p:cNvSpPr/>
          <p:nvPr/>
        </p:nvSpPr>
        <p:spPr>
          <a:xfrm>
            <a:off x="1607768" y="131241"/>
            <a:ext cx="9771798" cy="1261884"/>
          </a:xfrm>
          <a:prstGeom prst="rect">
            <a:avLst/>
          </a:prstGeom>
        </p:spPr>
        <p:txBody>
          <a:bodyPr wrap="square">
            <a:spAutoFit/>
          </a:bodyPr>
          <a:lstStyle/>
          <a:p>
            <a:pPr marL="285750" indent="-285750">
              <a:buFont typeface="Wingdings" panose="05000000000000000000" pitchFamily="2" charset="2"/>
              <a:buChar char="v"/>
            </a:pPr>
            <a:r>
              <a:rPr lang="en-US" sz="2800" dirty="0">
                <a:solidFill>
                  <a:srgbClr val="FF0000"/>
                </a:solidFill>
                <a:latin typeface="Times New Roman" panose="02020603050405020304" pitchFamily="18" charset="0"/>
                <a:cs typeface="Times New Roman" panose="02020603050405020304" pitchFamily="18" charset="0"/>
              </a:rPr>
              <a:t>Weathering </a:t>
            </a:r>
            <a:r>
              <a:rPr lang="en-US" dirty="0">
                <a:latin typeface="Times New Roman" panose="02020603050405020304" pitchFamily="18" charset="0"/>
                <a:cs typeface="Times New Roman" panose="02020603050405020304" pitchFamily="18" charset="0"/>
              </a:rPr>
              <a:t/>
            </a:r>
            <a:br>
              <a:rPr lang="en-US"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Which are usually results from atmospheric processes action on the rock at or near the earth surface. </a:t>
            </a:r>
            <a:endParaRPr lang="en-US" sz="2400" dirty="0"/>
          </a:p>
        </p:txBody>
      </p:sp>
    </p:spTree>
    <p:extLst>
      <p:ext uri="{BB962C8B-B14F-4D97-AF65-F5344CB8AC3E}">
        <p14:creationId xmlns:p14="http://schemas.microsoft.com/office/powerpoint/2010/main" val="127229551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772179" y="1801504"/>
            <a:ext cx="4607188" cy="1433291"/>
          </a:xfrm>
        </p:spPr>
        <p:txBody>
          <a:bodyPr>
            <a:normAutofit fontScale="92500" lnSpcReduction="10000"/>
          </a:bodyPr>
          <a:lstStyle/>
          <a:p>
            <a:pPr algn="just"/>
            <a:r>
              <a:rPr lang="en-US" sz="2000" dirty="0">
                <a:solidFill>
                  <a:schemeClr val="tx1"/>
                </a:solidFill>
                <a:latin typeface="Times New Roman" panose="02020603050405020304" pitchFamily="18" charset="0"/>
                <a:cs typeface="Times New Roman" panose="02020603050405020304" pitchFamily="18" charset="0"/>
              </a:rPr>
              <a:t> </a:t>
            </a:r>
            <a:r>
              <a:rPr lang="en-US" sz="2000" b="1" dirty="0">
                <a:solidFill>
                  <a:schemeClr val="tx1"/>
                </a:solidFill>
                <a:latin typeface="Times New Roman" panose="02020603050405020304" pitchFamily="18" charset="0"/>
                <a:cs typeface="Times New Roman" panose="02020603050405020304" pitchFamily="18" charset="0"/>
              </a:rPr>
              <a:t>Tetrahedral Unit </a:t>
            </a:r>
            <a:r>
              <a:rPr lang="en-US" sz="2000" dirty="0" smtClean="0">
                <a:solidFill>
                  <a:schemeClr val="tx1"/>
                </a:solidFill>
                <a:latin typeface="Times New Roman" panose="02020603050405020304" pitchFamily="18" charset="0"/>
                <a:cs typeface="Times New Roman" panose="02020603050405020304" pitchFamily="18" charset="0"/>
              </a:rPr>
              <a:t>:</a:t>
            </a:r>
          </a:p>
          <a:p>
            <a:pPr algn="just"/>
            <a:r>
              <a:rPr lang="en-US" sz="2000" dirty="0" smtClean="0">
                <a:solidFill>
                  <a:schemeClr val="tx1"/>
                </a:solidFill>
                <a:latin typeface="Times New Roman" panose="02020603050405020304" pitchFamily="18" charset="0"/>
                <a:cs typeface="Times New Roman" panose="02020603050405020304" pitchFamily="18" charset="0"/>
              </a:rPr>
              <a:t> </a:t>
            </a:r>
            <a:r>
              <a:rPr lang="en-US" sz="2400" dirty="0">
                <a:solidFill>
                  <a:schemeClr val="tx1"/>
                </a:solidFill>
                <a:latin typeface="Times New Roman" panose="02020603050405020304" pitchFamily="18" charset="0"/>
                <a:cs typeface="Times New Roman" panose="02020603050405020304" pitchFamily="18" charset="0"/>
              </a:rPr>
              <a:t>Consists of four oxygen atoms (or hydroxyls, if needed to balance the structure) and one  silicon a tom</a:t>
            </a:r>
            <a:r>
              <a:rPr lang="en-US" sz="2000" dirty="0">
                <a:solidFill>
                  <a:schemeClr val="tx1"/>
                </a:solidFill>
                <a:latin typeface="Times New Roman" panose="02020603050405020304" pitchFamily="18" charset="0"/>
                <a:cs typeface="Times New Roman" panose="02020603050405020304" pitchFamily="18" charset="0"/>
              </a:rPr>
              <a:t>. </a:t>
            </a:r>
          </a:p>
        </p:txBody>
      </p:sp>
      <p:sp>
        <p:nvSpPr>
          <p:cNvPr id="5" name="Text Placeholder 4"/>
          <p:cNvSpPr>
            <a:spLocks noGrp="1"/>
          </p:cNvSpPr>
          <p:nvPr>
            <p:ph type="body" sz="quarter" idx="3"/>
          </p:nvPr>
        </p:nvSpPr>
        <p:spPr>
          <a:xfrm>
            <a:off x="1818450" y="4067033"/>
            <a:ext cx="4622537" cy="1346223"/>
          </a:xfrm>
        </p:spPr>
        <p:txBody>
          <a:bodyPr>
            <a:normAutofit fontScale="92500" lnSpcReduction="20000"/>
          </a:bodyPr>
          <a:lstStyle/>
          <a:p>
            <a:pPr algn="just"/>
            <a:r>
              <a:rPr lang="en-US" sz="2000" b="1" dirty="0">
                <a:solidFill>
                  <a:schemeClr val="tx1"/>
                </a:solidFill>
                <a:latin typeface="Times New Roman" panose="02020603050405020304" pitchFamily="18" charset="0"/>
                <a:cs typeface="Times New Roman" panose="02020603050405020304" pitchFamily="18" charset="0"/>
              </a:rPr>
              <a:t>Octahedral </a:t>
            </a:r>
            <a:r>
              <a:rPr lang="en-US" sz="2000" b="1" dirty="0" smtClean="0">
                <a:solidFill>
                  <a:schemeClr val="tx1"/>
                </a:solidFill>
                <a:latin typeface="Times New Roman" panose="02020603050405020304" pitchFamily="18" charset="0"/>
                <a:cs typeface="Times New Roman" panose="02020603050405020304" pitchFamily="18" charset="0"/>
              </a:rPr>
              <a:t>Unit:</a:t>
            </a:r>
          </a:p>
          <a:p>
            <a:pPr algn="just"/>
            <a:r>
              <a:rPr lang="en-US" sz="2000" b="1" dirty="0" smtClean="0">
                <a:solidFill>
                  <a:schemeClr val="tx1"/>
                </a:solidFill>
                <a:latin typeface="Times New Roman" panose="02020603050405020304" pitchFamily="18" charset="0"/>
                <a:cs typeface="Times New Roman" panose="02020603050405020304" pitchFamily="18" charset="0"/>
              </a:rPr>
              <a:t> </a:t>
            </a:r>
            <a:r>
              <a:rPr lang="en-US" sz="2400" dirty="0">
                <a:solidFill>
                  <a:schemeClr val="tx1"/>
                </a:solidFill>
                <a:latin typeface="Times New Roman" panose="02020603050405020304" pitchFamily="18" charset="0"/>
                <a:cs typeface="Times New Roman" panose="02020603050405020304" pitchFamily="18" charset="0"/>
              </a:rPr>
              <a:t>C</a:t>
            </a:r>
            <a:r>
              <a:rPr lang="en-US" sz="2400" dirty="0" smtClean="0">
                <a:solidFill>
                  <a:schemeClr val="tx1"/>
                </a:solidFill>
                <a:latin typeface="Times New Roman" panose="02020603050405020304" pitchFamily="18" charset="0"/>
                <a:cs typeface="Times New Roman" panose="02020603050405020304" pitchFamily="18" charset="0"/>
              </a:rPr>
              <a:t>onsist </a:t>
            </a:r>
            <a:r>
              <a:rPr lang="en-US" sz="2400" dirty="0">
                <a:solidFill>
                  <a:schemeClr val="tx1"/>
                </a:solidFill>
                <a:latin typeface="Times New Roman" panose="02020603050405020304" pitchFamily="18" charset="0"/>
                <a:cs typeface="Times New Roman" panose="02020603050405020304" pitchFamily="18" charset="0"/>
              </a:rPr>
              <a:t>of six hydroxyl ion at apices of an octahedral enclosing an aluminum ion at the </a:t>
            </a:r>
            <a:r>
              <a:rPr lang="en-US" sz="2400" dirty="0" smtClean="0">
                <a:solidFill>
                  <a:schemeClr val="tx1"/>
                </a:solidFill>
                <a:latin typeface="Times New Roman" panose="02020603050405020304" pitchFamily="18" charset="0"/>
                <a:cs typeface="Times New Roman" panose="02020603050405020304" pitchFamily="18" charset="0"/>
              </a:rPr>
              <a:t>center.</a:t>
            </a:r>
            <a:endParaRPr lang="en-US" sz="2400" dirty="0">
              <a:solidFill>
                <a:schemeClr val="tx1"/>
              </a:solidFill>
              <a:latin typeface="Times New Roman" panose="02020603050405020304" pitchFamily="18" charset="0"/>
              <a:cs typeface="Times New Roman" panose="02020603050405020304" pitchFamily="18" charset="0"/>
            </a:endParaRPr>
          </a:p>
        </p:txBody>
      </p:sp>
      <p:sp>
        <p:nvSpPr>
          <p:cNvPr id="9" name="Rectangle 8"/>
          <p:cNvSpPr/>
          <p:nvPr/>
        </p:nvSpPr>
        <p:spPr>
          <a:xfrm>
            <a:off x="1992735" y="491477"/>
            <a:ext cx="4257940" cy="1015663"/>
          </a:xfrm>
          <a:prstGeom prst="rect">
            <a:avLst/>
          </a:prstGeom>
        </p:spPr>
        <p:txBody>
          <a:bodyPr wrap="square">
            <a:spAutoFit/>
          </a:bodyPr>
          <a:lstStyle/>
          <a:p>
            <a:pPr marL="285750" indent="-285750">
              <a:buFont typeface="Wingdings" panose="05000000000000000000" pitchFamily="2" charset="2"/>
              <a:buChar char="v"/>
            </a:pPr>
            <a:r>
              <a:rPr lang="en-US" sz="2400" dirty="0" smtClean="0">
                <a:solidFill>
                  <a:srgbClr val="FF0000"/>
                </a:solidFill>
                <a:latin typeface="Times New Roman" panose="02020603050405020304" pitchFamily="18" charset="0"/>
                <a:cs typeface="Times New Roman" panose="02020603050405020304" pitchFamily="18" charset="0"/>
              </a:rPr>
              <a:t>Clay minerals</a:t>
            </a:r>
            <a:r>
              <a:rPr lang="en-US" sz="2400" dirty="0">
                <a:solidFill>
                  <a:srgbClr val="FF0000"/>
                </a:solidFill>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
            </a:r>
            <a:br>
              <a:rPr lang="en-US"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There are two basic structure units that form types of the minerals in the clay: </a:t>
            </a:r>
          </a:p>
        </p:txBody>
      </p:sp>
      <p:pic>
        <p:nvPicPr>
          <p:cNvPr id="4" name="Picture 3"/>
          <p:cNvPicPr>
            <a:picLocks noChangeAspect="1"/>
          </p:cNvPicPr>
          <p:nvPr/>
        </p:nvPicPr>
        <p:blipFill rotWithShape="1">
          <a:blip r:embed="rId2"/>
          <a:srcRect t="1005"/>
          <a:stretch/>
        </p:blipFill>
        <p:spPr>
          <a:xfrm>
            <a:off x="6775126" y="218364"/>
            <a:ext cx="4950669" cy="6564573"/>
          </a:xfrm>
          <a:prstGeom prst="rect">
            <a:avLst/>
          </a:prstGeom>
        </p:spPr>
      </p:pic>
    </p:spTree>
    <p:extLst>
      <p:ext uri="{BB962C8B-B14F-4D97-AF65-F5344CB8AC3E}">
        <p14:creationId xmlns:p14="http://schemas.microsoft.com/office/powerpoint/2010/main" val="86429631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2"/>
          </p:nvPr>
        </p:nvSpPr>
        <p:spPr>
          <a:xfrm>
            <a:off x="1484310" y="2320119"/>
            <a:ext cx="5612525" cy="3111689"/>
          </a:xfrm>
        </p:spPr>
        <p:txBody>
          <a:bodyPr>
            <a:noAutofit/>
          </a:bodyPr>
          <a:lstStyle/>
          <a:p>
            <a:pPr algn="just">
              <a:buFont typeface="Wingdings" panose="05000000000000000000" pitchFamily="2" charset="2"/>
              <a:buChar char="q"/>
            </a:pPr>
            <a:r>
              <a:rPr lang="en-US" sz="2400" dirty="0">
                <a:latin typeface="Times New Roman" panose="02020603050405020304" pitchFamily="18" charset="0"/>
                <a:cs typeface="Times New Roman" panose="02020603050405020304" pitchFamily="18" charset="0"/>
              </a:rPr>
              <a:t> </a:t>
            </a:r>
            <a:r>
              <a:rPr lang="en-US" sz="2400" b="1" dirty="0" smtClean="0">
                <a:latin typeface="Times New Roman" panose="02020603050405020304" pitchFamily="18" charset="0"/>
                <a:cs typeface="Times New Roman" panose="02020603050405020304" pitchFamily="18" charset="0"/>
              </a:rPr>
              <a:t>Kaolinite: </a:t>
            </a:r>
            <a:endParaRPr lang="en-US" sz="2400" b="1" dirty="0">
              <a:latin typeface="Times New Roman" panose="02020603050405020304" pitchFamily="18" charset="0"/>
              <a:cs typeface="Times New Roman" panose="02020603050405020304" pitchFamily="18" charset="0"/>
            </a:endParaRPr>
          </a:p>
          <a:p>
            <a:pPr marL="0" indent="0" algn="just">
              <a:buNone/>
            </a:pPr>
            <a:r>
              <a:rPr lang="en-US" sz="2400" dirty="0">
                <a:latin typeface="Times New Roman" panose="02020603050405020304" pitchFamily="18" charset="0"/>
                <a:cs typeface="Times New Roman" panose="02020603050405020304" pitchFamily="18" charset="0"/>
              </a:rPr>
              <a:t>T</a:t>
            </a:r>
            <a:r>
              <a:rPr lang="en-US" sz="2400" dirty="0" smtClean="0">
                <a:latin typeface="Times New Roman" panose="02020603050405020304" pitchFamily="18" charset="0"/>
                <a:cs typeface="Times New Roman" panose="02020603050405020304" pitchFamily="18" charset="0"/>
              </a:rPr>
              <a:t>he </a:t>
            </a:r>
            <a:r>
              <a:rPr lang="en-US" sz="2400" dirty="0">
                <a:latin typeface="Times New Roman" panose="02020603050405020304" pitchFamily="18" charset="0"/>
                <a:cs typeface="Times New Roman" panose="02020603050405020304" pitchFamily="18" charset="0"/>
              </a:rPr>
              <a:t>most common mineral </a:t>
            </a:r>
            <a:r>
              <a:rPr lang="en-US" sz="2400" dirty="0" smtClean="0">
                <a:latin typeface="Times New Roman" panose="02020603050405020304" pitchFamily="18" charset="0"/>
                <a:cs typeface="Times New Roman" panose="02020603050405020304" pitchFamily="18" charset="0"/>
              </a:rPr>
              <a:t>is kaolinite.   </a:t>
            </a:r>
            <a:r>
              <a:rPr lang="en-US" sz="2400" dirty="0">
                <a:latin typeface="Times New Roman" panose="02020603050405020304" pitchFamily="18" charset="0"/>
                <a:cs typeface="Times New Roman" panose="02020603050405020304" pitchFamily="18" charset="0"/>
              </a:rPr>
              <a:t>The structure is composed of a single tetrahedral sheet and a single alumina octahedral </a:t>
            </a:r>
            <a:r>
              <a:rPr lang="en-US" sz="2400" dirty="0" smtClean="0">
                <a:latin typeface="Times New Roman" panose="02020603050405020304" pitchFamily="18" charset="0"/>
                <a:cs typeface="Times New Roman" panose="02020603050405020304" pitchFamily="18" charset="0"/>
              </a:rPr>
              <a:t>sheet. Strong </a:t>
            </a:r>
            <a:r>
              <a:rPr lang="en-US" sz="2400" dirty="0">
                <a:latin typeface="Times New Roman" panose="02020603050405020304" pitchFamily="18" charset="0"/>
                <a:cs typeface="Times New Roman" panose="02020603050405020304" pitchFamily="18" charset="0"/>
              </a:rPr>
              <a:t>Hydrogen Bond So not affected by </a:t>
            </a:r>
            <a:r>
              <a:rPr lang="en-US" sz="2400" dirty="0" smtClean="0">
                <a:latin typeface="Times New Roman" panose="02020603050405020304" pitchFamily="18" charset="0"/>
                <a:cs typeface="Times New Roman" panose="02020603050405020304" pitchFamily="18" charset="0"/>
              </a:rPr>
              <a:t>water. </a:t>
            </a:r>
            <a:r>
              <a:rPr lang="en-US" sz="2400" dirty="0">
                <a:latin typeface="Times New Roman" panose="02020603050405020304" pitchFamily="18" charset="0"/>
                <a:cs typeface="Times New Roman" panose="02020603050405020304" pitchFamily="18" charset="0"/>
              </a:rPr>
              <a:t>And its also called China clay </a:t>
            </a:r>
          </a:p>
        </p:txBody>
      </p:sp>
      <p:sp>
        <p:nvSpPr>
          <p:cNvPr id="4" name="Rectangle 3"/>
          <p:cNvSpPr/>
          <p:nvPr/>
        </p:nvSpPr>
        <p:spPr>
          <a:xfrm>
            <a:off x="1484310" y="481421"/>
            <a:ext cx="10239117" cy="1138773"/>
          </a:xfrm>
          <a:prstGeom prst="rect">
            <a:avLst/>
          </a:prstGeom>
        </p:spPr>
        <p:txBody>
          <a:bodyPr wrap="square">
            <a:spAutoFit/>
          </a:bodyPr>
          <a:lstStyle/>
          <a:p>
            <a:pPr marL="342900" indent="-342900" algn="just">
              <a:buFont typeface="Wingdings" panose="05000000000000000000" pitchFamily="2" charset="2"/>
              <a:buChar char="v"/>
            </a:pPr>
            <a:r>
              <a:rPr lang="en-US" sz="2000" b="1" dirty="0">
                <a:solidFill>
                  <a:srgbClr val="FF0000"/>
                </a:solidFill>
                <a:latin typeface="Times New Roman" panose="02020603050405020304" pitchFamily="18" charset="0"/>
                <a:cs typeface="Times New Roman" panose="02020603050405020304" pitchFamily="18" charset="0"/>
              </a:rPr>
              <a:t>Formation of Minerals </a:t>
            </a:r>
          </a:p>
          <a:p>
            <a:pPr algn="just"/>
            <a:r>
              <a:rPr lang="en-US" sz="2400" dirty="0">
                <a:latin typeface="Times New Roman" panose="02020603050405020304" pitchFamily="18" charset="0"/>
                <a:cs typeface="Times New Roman" panose="02020603050405020304" pitchFamily="18" charset="0"/>
              </a:rPr>
              <a:t>The combination of two sheets of silica and gibbsite in different arrangements and condition lead to the formation of different clay minerals such as </a:t>
            </a:r>
          </a:p>
        </p:txBody>
      </p:sp>
      <p:pic>
        <p:nvPicPr>
          <p:cNvPr id="6" name="Picture 5"/>
          <p:cNvPicPr>
            <a:picLocks noChangeAspect="1"/>
          </p:cNvPicPr>
          <p:nvPr/>
        </p:nvPicPr>
        <p:blipFill>
          <a:blip r:embed="rId2"/>
          <a:stretch>
            <a:fillRect/>
          </a:stretch>
        </p:blipFill>
        <p:spPr>
          <a:xfrm>
            <a:off x="7697621" y="1922762"/>
            <a:ext cx="3657316" cy="3509046"/>
          </a:xfrm>
          <a:prstGeom prst="rect">
            <a:avLst/>
          </a:prstGeom>
        </p:spPr>
      </p:pic>
    </p:spTree>
    <p:extLst>
      <p:ext uri="{BB962C8B-B14F-4D97-AF65-F5344CB8AC3E}">
        <p14:creationId xmlns:p14="http://schemas.microsoft.com/office/powerpoint/2010/main" val="211885868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2"/>
          </p:nvPr>
        </p:nvSpPr>
        <p:spPr>
          <a:xfrm>
            <a:off x="1416070" y="941697"/>
            <a:ext cx="6799881" cy="1337480"/>
          </a:xfrm>
        </p:spPr>
        <p:txBody>
          <a:bodyPr>
            <a:noAutofit/>
          </a:bodyPr>
          <a:lstStyle/>
          <a:p>
            <a:pPr algn="just">
              <a:buFont typeface="Wingdings" panose="05000000000000000000" pitchFamily="2" charset="2"/>
              <a:buChar char="q"/>
            </a:pPr>
            <a:r>
              <a:rPr lang="en-US" sz="2400" b="1" dirty="0" err="1">
                <a:latin typeface="Times New Roman" panose="02020603050405020304" pitchFamily="18" charset="0"/>
                <a:cs typeface="Times New Roman" panose="02020603050405020304" pitchFamily="18" charset="0"/>
              </a:rPr>
              <a:t>Illite</a:t>
            </a:r>
            <a:r>
              <a:rPr lang="en-US" sz="2400" dirty="0">
                <a:latin typeface="Times New Roman" panose="02020603050405020304" pitchFamily="18" charset="0"/>
                <a:cs typeface="Times New Roman" panose="02020603050405020304" pitchFamily="18" charset="0"/>
              </a:rPr>
              <a:t> has a basic structure consisting of two silica sheets with a central alumina sheet. There is a potassium bond between the layers</a:t>
            </a:r>
            <a:r>
              <a:rPr lang="en-US" sz="2400" dirty="0" smtClean="0">
                <a:latin typeface="Times New Roman" panose="02020603050405020304" pitchFamily="18" charset="0"/>
                <a:cs typeface="Times New Roman" panose="02020603050405020304" pitchFamily="18" charset="0"/>
              </a:rPr>
              <a:t>. Slightly affected by water</a:t>
            </a:r>
            <a:endParaRPr lang="en-US" sz="2400" dirty="0">
              <a:latin typeface="Times New Roman" panose="02020603050405020304" pitchFamily="18" charset="0"/>
              <a:cs typeface="Times New Roman" panose="02020603050405020304" pitchFamily="18" charset="0"/>
            </a:endParaRPr>
          </a:p>
        </p:txBody>
      </p:sp>
      <p:sp>
        <p:nvSpPr>
          <p:cNvPr id="6" name="Rectangle 5"/>
          <p:cNvSpPr/>
          <p:nvPr/>
        </p:nvSpPr>
        <p:spPr>
          <a:xfrm>
            <a:off x="1416070" y="3174074"/>
            <a:ext cx="4070329" cy="2677656"/>
          </a:xfrm>
          <a:prstGeom prst="rect">
            <a:avLst/>
          </a:prstGeom>
        </p:spPr>
        <p:txBody>
          <a:bodyPr wrap="square">
            <a:spAutoFit/>
          </a:bodyPr>
          <a:lstStyle/>
          <a:p>
            <a:pPr marL="342900" indent="-342900" algn="just">
              <a:buClr>
                <a:schemeClr val="accent1">
                  <a:lumMod val="50000"/>
                </a:schemeClr>
              </a:buClr>
              <a:buSzPct val="145000"/>
              <a:buFont typeface="Wingdings" panose="05000000000000000000" pitchFamily="2" charset="2"/>
              <a:buChar char="q"/>
            </a:pPr>
            <a:r>
              <a:rPr lang="en-US" sz="2400" b="1" dirty="0">
                <a:latin typeface="Times New Roman" panose="02020603050405020304" pitchFamily="18" charset="0"/>
                <a:cs typeface="Times New Roman" panose="02020603050405020304" pitchFamily="18" charset="0"/>
              </a:rPr>
              <a:t>Montmorillonite</a:t>
            </a:r>
            <a:r>
              <a:rPr lang="en-US" sz="2400" dirty="0">
                <a:latin typeface="Times New Roman" panose="02020603050405020304" pitchFamily="18" charset="0"/>
                <a:cs typeface="Times New Roman" panose="02020603050405020304" pitchFamily="18" charset="0"/>
              </a:rPr>
              <a:t> unit: The basic structural unit is similar to </a:t>
            </a:r>
            <a:r>
              <a:rPr lang="en-US" sz="2400" dirty="0" smtClean="0">
                <a:latin typeface="Times New Roman" panose="02020603050405020304" pitchFamily="18" charset="0"/>
                <a:cs typeface="Times New Roman" panose="02020603050405020304" pitchFamily="18" charset="0"/>
              </a:rPr>
              <a:t>that </a:t>
            </a:r>
            <a:r>
              <a:rPr lang="en-US" sz="2400" dirty="0">
                <a:latin typeface="Times New Roman" panose="02020603050405020304" pitchFamily="18" charset="0"/>
                <a:cs typeface="Times New Roman" panose="02020603050405020304" pitchFamily="18" charset="0"/>
              </a:rPr>
              <a:t>of </a:t>
            </a:r>
            <a:r>
              <a:rPr lang="en-US" sz="2400" dirty="0" err="1">
                <a:latin typeface="Times New Roman" panose="02020603050405020304" pitchFamily="18" charset="0"/>
                <a:cs typeface="Times New Roman" panose="02020603050405020304" pitchFamily="18" charset="0"/>
              </a:rPr>
              <a:t>Illite</a:t>
            </a:r>
            <a:r>
              <a:rPr lang="en-US" sz="2400" dirty="0">
                <a:latin typeface="Times New Roman" panose="02020603050405020304" pitchFamily="18" charset="0"/>
                <a:cs typeface="Times New Roman" panose="02020603050405020304" pitchFamily="18" charset="0"/>
              </a:rPr>
              <a:t>. Highly affected by water with high shrinkage and Swell and it is called expansive soil.</a:t>
            </a:r>
          </a:p>
        </p:txBody>
      </p:sp>
      <p:pic>
        <p:nvPicPr>
          <p:cNvPr id="5" name="Picture 4"/>
          <p:cNvPicPr>
            <a:picLocks noChangeAspect="1"/>
          </p:cNvPicPr>
          <p:nvPr/>
        </p:nvPicPr>
        <p:blipFill>
          <a:blip r:embed="rId2"/>
          <a:stretch>
            <a:fillRect/>
          </a:stretch>
        </p:blipFill>
        <p:spPr>
          <a:xfrm>
            <a:off x="9238055" y="122829"/>
            <a:ext cx="2953945" cy="3343701"/>
          </a:xfrm>
          <a:prstGeom prst="rect">
            <a:avLst/>
          </a:prstGeom>
        </p:spPr>
      </p:pic>
      <p:pic>
        <p:nvPicPr>
          <p:cNvPr id="8" name="Picture 7"/>
          <p:cNvPicPr>
            <a:picLocks noChangeAspect="1"/>
          </p:cNvPicPr>
          <p:nvPr/>
        </p:nvPicPr>
        <p:blipFill>
          <a:blip r:embed="rId3"/>
          <a:stretch>
            <a:fillRect/>
          </a:stretch>
        </p:blipFill>
        <p:spPr>
          <a:xfrm>
            <a:off x="6058127" y="2836042"/>
            <a:ext cx="2881158" cy="3611592"/>
          </a:xfrm>
          <a:prstGeom prst="rect">
            <a:avLst/>
          </a:prstGeom>
        </p:spPr>
      </p:pic>
    </p:spTree>
    <p:extLst>
      <p:ext uri="{BB962C8B-B14F-4D97-AF65-F5344CB8AC3E}">
        <p14:creationId xmlns:p14="http://schemas.microsoft.com/office/powerpoint/2010/main" val="362385098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416072" y="677166"/>
            <a:ext cx="10211821" cy="3108543"/>
          </a:xfrm>
          <a:prstGeom prst="rect">
            <a:avLst/>
          </a:prstGeom>
        </p:spPr>
        <p:txBody>
          <a:bodyPr wrap="square">
            <a:spAutoFit/>
          </a:bodyPr>
          <a:lstStyle/>
          <a:p>
            <a:pPr algn="just"/>
            <a:r>
              <a:rPr lang="en-US" sz="2800" b="1" dirty="0">
                <a:solidFill>
                  <a:srgbClr val="FF0000"/>
                </a:solidFill>
                <a:latin typeface="Times New Roman" panose="02020603050405020304" pitchFamily="18" charset="0"/>
                <a:cs typeface="Times New Roman" panose="02020603050405020304" pitchFamily="18" charset="0"/>
              </a:rPr>
              <a:t>Clay Particle –water relations: </a:t>
            </a:r>
          </a:p>
          <a:p>
            <a:pPr algn="just"/>
            <a:r>
              <a:rPr lang="en-US" sz="2400" dirty="0" smtClean="0">
                <a:latin typeface="Times New Roman" panose="02020603050405020304" pitchFamily="18" charset="0"/>
                <a:cs typeface="Times New Roman" panose="02020603050405020304" pitchFamily="18" charset="0"/>
              </a:rPr>
              <a:t>The </a:t>
            </a:r>
            <a:r>
              <a:rPr lang="en-US" sz="2400" dirty="0">
                <a:latin typeface="Times New Roman" panose="02020603050405020304" pitchFamily="18" charset="0"/>
                <a:cs typeface="Times New Roman" panose="02020603050405020304" pitchFamily="18" charset="0"/>
              </a:rPr>
              <a:t>negative charge on the surface of the soil particle therefore attracts the positive (hydrogen) end of the water molecules. More than one layer of water molecules sticks on surface with considerable force decrease with increase in the distance of the water molecule from the surface. </a:t>
            </a:r>
            <a:endParaRPr lang="en-US" sz="2400" dirty="0" smtClean="0">
              <a:latin typeface="Times New Roman" panose="02020603050405020304" pitchFamily="18" charset="0"/>
              <a:cs typeface="Times New Roman" panose="02020603050405020304" pitchFamily="18" charset="0"/>
            </a:endParaRPr>
          </a:p>
          <a:p>
            <a:pPr algn="just"/>
            <a:r>
              <a:rPr lang="en-US" sz="2400" dirty="0" smtClean="0">
                <a:latin typeface="Times New Roman" panose="02020603050405020304" pitchFamily="18" charset="0"/>
                <a:cs typeface="Times New Roman" panose="02020603050405020304" pitchFamily="18" charset="0"/>
              </a:rPr>
              <a:t>The </a:t>
            </a:r>
            <a:r>
              <a:rPr lang="en-US" sz="2400" dirty="0">
                <a:latin typeface="Times New Roman" panose="02020603050405020304" pitchFamily="18" charset="0"/>
                <a:cs typeface="Times New Roman" panose="02020603050405020304" pitchFamily="18" charset="0"/>
              </a:rPr>
              <a:t>electrically attracted water surrounds the clay particle is known as the diffused double-layer of water.  The water located within the zone of influence is known as the adsorbed </a:t>
            </a:r>
            <a:r>
              <a:rPr lang="en-US" sz="2400" dirty="0" smtClean="0">
                <a:latin typeface="Times New Roman" panose="02020603050405020304" pitchFamily="18" charset="0"/>
                <a:cs typeface="Times New Roman" panose="02020603050405020304" pitchFamily="18" charset="0"/>
              </a:rPr>
              <a:t>layer.</a:t>
            </a:r>
            <a:endParaRPr lang="en-US" sz="2400" dirty="0">
              <a:latin typeface="Times New Roman" panose="02020603050405020304" pitchFamily="18" charset="0"/>
              <a:cs typeface="Times New Roman" panose="02020603050405020304" pitchFamily="18" charset="0"/>
            </a:endParaRPr>
          </a:p>
        </p:txBody>
      </p:sp>
      <p:pic>
        <p:nvPicPr>
          <p:cNvPr id="2" name="Picture 1"/>
          <p:cNvPicPr>
            <a:picLocks noChangeAspect="1"/>
          </p:cNvPicPr>
          <p:nvPr/>
        </p:nvPicPr>
        <p:blipFill>
          <a:blip r:embed="rId2"/>
          <a:stretch>
            <a:fillRect/>
          </a:stretch>
        </p:blipFill>
        <p:spPr>
          <a:xfrm>
            <a:off x="7821056" y="3785709"/>
            <a:ext cx="4167518" cy="2494426"/>
          </a:xfrm>
          <a:prstGeom prst="rect">
            <a:avLst/>
          </a:prstGeom>
        </p:spPr>
      </p:pic>
      <p:pic>
        <p:nvPicPr>
          <p:cNvPr id="6" name="Picture 5"/>
          <p:cNvPicPr>
            <a:picLocks noChangeAspect="1"/>
          </p:cNvPicPr>
          <p:nvPr/>
        </p:nvPicPr>
        <p:blipFill rotWithShape="1">
          <a:blip r:embed="rId3"/>
          <a:srcRect l="23031"/>
          <a:stretch/>
        </p:blipFill>
        <p:spPr>
          <a:xfrm>
            <a:off x="307840" y="3785709"/>
            <a:ext cx="4153759" cy="2598126"/>
          </a:xfrm>
          <a:prstGeom prst="rect">
            <a:avLst/>
          </a:prstGeom>
        </p:spPr>
      </p:pic>
      <p:pic>
        <p:nvPicPr>
          <p:cNvPr id="9" name="Picture 8"/>
          <p:cNvPicPr>
            <a:picLocks noChangeAspect="1"/>
          </p:cNvPicPr>
          <p:nvPr/>
        </p:nvPicPr>
        <p:blipFill>
          <a:blip r:embed="rId4"/>
          <a:stretch>
            <a:fillRect/>
          </a:stretch>
        </p:blipFill>
        <p:spPr>
          <a:xfrm>
            <a:off x="4822280" y="3785709"/>
            <a:ext cx="2638095" cy="2552381"/>
          </a:xfrm>
          <a:prstGeom prst="rect">
            <a:avLst/>
          </a:prstGeom>
        </p:spPr>
      </p:pic>
    </p:spTree>
    <p:extLst>
      <p:ext uri="{BB962C8B-B14F-4D97-AF65-F5344CB8AC3E}">
        <p14:creationId xmlns:p14="http://schemas.microsoft.com/office/powerpoint/2010/main" val="8343018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19117" y="1138691"/>
            <a:ext cx="7644310" cy="1972998"/>
          </a:xfrm>
        </p:spPr>
        <p:txBody>
          <a:bodyPr/>
          <a:lstStyle/>
          <a:p>
            <a:pPr algn="just">
              <a:buFont typeface="Wingdings" panose="05000000000000000000" pitchFamily="2" charset="2"/>
              <a:buChar char="§"/>
            </a:pPr>
            <a:r>
              <a:rPr lang="en-US" dirty="0" smtClean="0">
                <a:latin typeface="Times New Roman" panose="02020603050405020304" pitchFamily="18" charset="0"/>
                <a:ea typeface="AdvTimes"/>
                <a:cs typeface="Times New Roman" panose="02020603050405020304" pitchFamily="18" charset="0"/>
              </a:rPr>
              <a:t>If </a:t>
            </a:r>
            <a:r>
              <a:rPr lang="en-US" dirty="0">
                <a:latin typeface="Times New Roman" panose="02020603050405020304" pitchFamily="18" charset="0"/>
                <a:ea typeface="AdvTimes"/>
                <a:cs typeface="Times New Roman" panose="02020603050405020304" pitchFamily="18" charset="0"/>
              </a:rPr>
              <a:t>there is net repulsion the particles tend to assume a face-to-face orientation,  this being referred to as a </a:t>
            </a:r>
            <a:r>
              <a:rPr lang="en-US" b="1" u="sng" dirty="0">
                <a:latin typeface="Times New Roman" panose="02020603050405020304" pitchFamily="18" charset="0"/>
                <a:ea typeface="AdvTimes"/>
                <a:cs typeface="Times New Roman" panose="02020603050405020304" pitchFamily="18" charset="0"/>
              </a:rPr>
              <a:t>dispersed structure</a:t>
            </a:r>
            <a:r>
              <a:rPr lang="en-US" dirty="0">
                <a:latin typeface="Times New Roman" panose="02020603050405020304" pitchFamily="18" charset="0"/>
                <a:ea typeface="AdvTimes"/>
                <a:cs typeface="Times New Roman" panose="02020603050405020304" pitchFamily="18" charset="0"/>
              </a:rPr>
              <a:t>. </a:t>
            </a:r>
            <a:endParaRPr lang="en-US" dirty="0">
              <a:latin typeface="Times New Roman" panose="02020603050405020304" pitchFamily="18" charset="0"/>
              <a:ea typeface="Calibri" panose="020F0502020204030204" pitchFamily="34" charset="0"/>
              <a:cs typeface="Times New Roman" panose="02020603050405020304" pitchFamily="18" charset="0"/>
            </a:endParaRPr>
          </a:p>
          <a:p>
            <a:endParaRPr lang="en-US" dirty="0"/>
          </a:p>
        </p:txBody>
      </p:sp>
      <p:sp>
        <p:nvSpPr>
          <p:cNvPr id="10" name="Rectangle 9"/>
          <p:cNvSpPr/>
          <p:nvPr/>
        </p:nvSpPr>
        <p:spPr>
          <a:xfrm>
            <a:off x="1119117" y="3638941"/>
            <a:ext cx="7779223" cy="1754326"/>
          </a:xfrm>
          <a:prstGeom prst="rect">
            <a:avLst/>
          </a:prstGeom>
        </p:spPr>
        <p:txBody>
          <a:bodyPr wrap="square">
            <a:spAutoFit/>
          </a:bodyPr>
          <a:lstStyle/>
          <a:p>
            <a:pPr marL="457200" lvl="0" indent="-457200" algn="just">
              <a:lnSpc>
                <a:spcPct val="150000"/>
              </a:lnSpc>
              <a:buClr>
                <a:schemeClr val="accent1">
                  <a:lumMod val="50000"/>
                </a:schemeClr>
              </a:buClr>
              <a:buSzPct val="145000"/>
              <a:buFont typeface="Wingdings" panose="05000000000000000000" pitchFamily="2" charset="2"/>
              <a:buChar char="§"/>
              <a:tabLst>
                <a:tab pos="177800" algn="l"/>
              </a:tabLst>
            </a:pPr>
            <a:r>
              <a:rPr lang="en-US" sz="2400" dirty="0" smtClean="0">
                <a:latin typeface="Times New Roman" panose="02020603050405020304" pitchFamily="18" charset="0"/>
                <a:ea typeface="AdvTimes"/>
                <a:cs typeface="Arial" panose="020B0604020202020204" pitchFamily="34" charset="0"/>
              </a:rPr>
              <a:t>If there is net attraction the orientation of the particles tends to be edge-to-face or edge-to-edge, this being referred to as a </a:t>
            </a:r>
            <a:r>
              <a:rPr lang="en-US" sz="2400" b="1" u="sng" dirty="0" smtClean="0">
                <a:latin typeface="Times New Roman" panose="02020603050405020304" pitchFamily="18" charset="0"/>
                <a:ea typeface="AdvTimes"/>
                <a:cs typeface="Arial" panose="020B0604020202020204" pitchFamily="34" charset="0"/>
              </a:rPr>
              <a:t>flocculated structure</a:t>
            </a:r>
            <a:r>
              <a:rPr lang="en-US" sz="2400" dirty="0" smtClean="0">
                <a:latin typeface="Times New Roman" panose="02020603050405020304" pitchFamily="18" charset="0"/>
                <a:ea typeface="AdvTimes"/>
                <a:cs typeface="Arial" panose="020B0604020202020204" pitchFamily="34" charset="0"/>
              </a:rPr>
              <a:t>. </a:t>
            </a:r>
            <a:endParaRPr lang="en-US" sz="24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13" name="Rectangle 12"/>
          <p:cNvSpPr/>
          <p:nvPr/>
        </p:nvSpPr>
        <p:spPr>
          <a:xfrm>
            <a:off x="1119117" y="107456"/>
            <a:ext cx="7919131" cy="837473"/>
          </a:xfrm>
          <a:prstGeom prst="rect">
            <a:avLst/>
          </a:prstGeom>
        </p:spPr>
        <p:txBody>
          <a:bodyPr wrap="square">
            <a:spAutoFit/>
          </a:bodyPr>
          <a:lstStyle/>
          <a:p>
            <a:pPr marL="457200">
              <a:lnSpc>
                <a:spcPct val="150000"/>
              </a:lnSpc>
              <a:spcAft>
                <a:spcPts val="0"/>
              </a:spcAft>
            </a:pPr>
            <a:r>
              <a:rPr lang="en-US" sz="3600" b="1" cap="small" spc="25" dirty="0">
                <a:latin typeface="Times New Roman" panose="02020603050405020304" pitchFamily="18" charset="0"/>
                <a:ea typeface="Calibri" panose="020F0502020204030204" pitchFamily="34" charset="0"/>
                <a:cs typeface="Times New Roman" panose="02020603050405020304" pitchFamily="18" charset="0"/>
              </a:rPr>
              <a:t>Clay Structures </a:t>
            </a:r>
            <a:endParaRPr lang="en-US" sz="1400" dirty="0">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2" name="Picture 1"/>
          <p:cNvPicPr>
            <a:picLocks noChangeAspect="1"/>
          </p:cNvPicPr>
          <p:nvPr/>
        </p:nvPicPr>
        <p:blipFill>
          <a:blip r:embed="rId2"/>
          <a:stretch>
            <a:fillRect/>
          </a:stretch>
        </p:blipFill>
        <p:spPr>
          <a:xfrm>
            <a:off x="9038248" y="4297892"/>
            <a:ext cx="2876550" cy="2190750"/>
          </a:xfrm>
          <a:prstGeom prst="rect">
            <a:avLst/>
          </a:prstGeom>
        </p:spPr>
      </p:pic>
      <p:pic>
        <p:nvPicPr>
          <p:cNvPr id="4" name="Picture 3"/>
          <p:cNvPicPr>
            <a:picLocks noChangeAspect="1"/>
          </p:cNvPicPr>
          <p:nvPr/>
        </p:nvPicPr>
        <p:blipFill>
          <a:blip r:embed="rId3"/>
          <a:stretch>
            <a:fillRect/>
          </a:stretch>
        </p:blipFill>
        <p:spPr>
          <a:xfrm>
            <a:off x="9038248" y="526192"/>
            <a:ext cx="2533650" cy="2266950"/>
          </a:xfrm>
          <a:prstGeom prst="rect">
            <a:avLst/>
          </a:prstGeom>
        </p:spPr>
      </p:pic>
    </p:spTree>
    <p:extLst>
      <p:ext uri="{BB962C8B-B14F-4D97-AF65-F5344CB8AC3E}">
        <p14:creationId xmlns:p14="http://schemas.microsoft.com/office/powerpoint/2010/main" val="101619705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1429719" y="4197197"/>
            <a:ext cx="7414030" cy="2308324"/>
          </a:xfrm>
          <a:prstGeom prst="rect">
            <a:avLst/>
          </a:prstGeom>
        </p:spPr>
        <p:txBody>
          <a:bodyPr wrap="square">
            <a:spAutoFit/>
          </a:bodyPr>
          <a:lstStyle/>
          <a:p>
            <a:pPr marL="342900" lvl="0" indent="-342900" algn="just">
              <a:lnSpc>
                <a:spcPct val="150000"/>
              </a:lnSpc>
              <a:buClr>
                <a:schemeClr val="accent1">
                  <a:lumMod val="50000"/>
                </a:schemeClr>
              </a:buClr>
              <a:buSzPct val="145000"/>
              <a:buFont typeface="Wingdings" panose="05000000000000000000" pitchFamily="2" charset="2"/>
              <a:buChar char="§"/>
            </a:pPr>
            <a:r>
              <a:rPr lang="en-US" sz="2400" dirty="0">
                <a:latin typeface="Times New Roman" panose="02020603050405020304" pitchFamily="18" charset="0"/>
                <a:ea typeface="AdvTimes"/>
                <a:cs typeface="Arial" panose="020B0604020202020204" pitchFamily="34" charset="0"/>
              </a:rPr>
              <a:t>Assemblages can also occur in the form of connectors or a matrix between larger particles. An example of the structure of a natural clay, in diagrammatical form, is shown in Figure (e).</a:t>
            </a:r>
            <a:endParaRPr lang="en-US" sz="24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22" name="صورة 7"/>
          <p:cNvPicPr/>
          <p:nvPr/>
        </p:nvPicPr>
        <p:blipFill>
          <a:blip r:embed="rId2" cstate="print"/>
          <a:srcRect/>
          <a:stretch>
            <a:fillRect/>
          </a:stretch>
        </p:blipFill>
        <p:spPr bwMode="auto">
          <a:xfrm>
            <a:off x="9216646" y="4197197"/>
            <a:ext cx="2581275" cy="2476500"/>
          </a:xfrm>
          <a:prstGeom prst="rect">
            <a:avLst/>
          </a:prstGeom>
          <a:noFill/>
          <a:ln w="9525">
            <a:noFill/>
            <a:miter lim="800000"/>
            <a:headEnd/>
            <a:tailEnd/>
          </a:ln>
        </p:spPr>
      </p:pic>
      <p:sp>
        <p:nvSpPr>
          <p:cNvPr id="13" name="Rectangle 12"/>
          <p:cNvSpPr/>
          <p:nvPr/>
        </p:nvSpPr>
        <p:spPr>
          <a:xfrm>
            <a:off x="1255594" y="866101"/>
            <a:ext cx="7424382" cy="2803140"/>
          </a:xfrm>
          <a:prstGeom prst="rect">
            <a:avLst/>
          </a:prstGeom>
        </p:spPr>
        <p:txBody>
          <a:bodyPr wrap="square">
            <a:spAutoFit/>
          </a:bodyPr>
          <a:lstStyle/>
          <a:p>
            <a:pPr marL="342900" lvl="0" indent="-342900" algn="just">
              <a:lnSpc>
                <a:spcPct val="150000"/>
              </a:lnSpc>
              <a:buClr>
                <a:schemeClr val="accent1">
                  <a:lumMod val="50000"/>
                </a:schemeClr>
              </a:buClr>
              <a:buSzPct val="145000"/>
              <a:buFont typeface="Wingdings" panose="05000000000000000000" pitchFamily="2" charset="2"/>
              <a:buChar char="§"/>
            </a:pPr>
            <a:r>
              <a:rPr lang="en-US" sz="2400" dirty="0">
                <a:latin typeface="Times New Roman" panose="02020603050405020304" pitchFamily="18" charset="0"/>
                <a:ea typeface="AdvTimes"/>
                <a:cs typeface="Arial" panose="020B0604020202020204" pitchFamily="34" charset="0"/>
              </a:rPr>
              <a:t>In natural clays, which normally contain a significant proportion of larger, bulky particles, the structural arrangement can be extremely complex. Two possible forms of particle assemblage, known as the </a:t>
            </a:r>
            <a:r>
              <a:rPr lang="en-US" sz="2400" b="1" u="sng" dirty="0" err="1">
                <a:latin typeface="Times New Roman" panose="02020603050405020304" pitchFamily="18" charset="0"/>
                <a:ea typeface="AdvTimes"/>
                <a:cs typeface="Arial" panose="020B0604020202020204" pitchFamily="34" charset="0"/>
              </a:rPr>
              <a:t>bookhouse</a:t>
            </a:r>
            <a:r>
              <a:rPr lang="en-US" sz="2400" b="1" u="sng" dirty="0">
                <a:latin typeface="Times New Roman" panose="02020603050405020304" pitchFamily="18" charset="0"/>
                <a:ea typeface="AdvTimes"/>
                <a:cs typeface="Arial" panose="020B0604020202020204" pitchFamily="34" charset="0"/>
              </a:rPr>
              <a:t> and </a:t>
            </a:r>
            <a:r>
              <a:rPr lang="en-US" sz="2400" b="1" u="sng" dirty="0" err="1">
                <a:latin typeface="Times New Roman" panose="02020603050405020304" pitchFamily="18" charset="0"/>
                <a:ea typeface="AdvTimes"/>
                <a:cs typeface="Arial" panose="020B0604020202020204" pitchFamily="34" charset="0"/>
              </a:rPr>
              <a:t>turbostratic</a:t>
            </a:r>
            <a:r>
              <a:rPr lang="en-US" sz="2400" b="1" u="sng" dirty="0">
                <a:latin typeface="Times New Roman" panose="02020603050405020304" pitchFamily="18" charset="0"/>
                <a:ea typeface="AdvTimes"/>
                <a:cs typeface="Arial" panose="020B0604020202020204" pitchFamily="34" charset="0"/>
              </a:rPr>
              <a:t> structures</a:t>
            </a:r>
            <a:r>
              <a:rPr lang="en-US" sz="2400" dirty="0">
                <a:latin typeface="Times New Roman" panose="02020603050405020304" pitchFamily="18" charset="0"/>
                <a:ea typeface="AdvTimes"/>
                <a:cs typeface="Arial" panose="020B0604020202020204" pitchFamily="34" charset="0"/>
              </a:rPr>
              <a:t>, are illustrated in Figures </a:t>
            </a:r>
            <a:r>
              <a:rPr lang="en-US" sz="2400" dirty="0" smtClean="0">
                <a:latin typeface="Times New Roman" panose="02020603050405020304" pitchFamily="18" charset="0"/>
                <a:ea typeface="AdvTimes"/>
                <a:cs typeface="Arial" panose="020B0604020202020204" pitchFamily="34" charset="0"/>
              </a:rPr>
              <a:t>.</a:t>
            </a:r>
            <a:endParaRPr lang="en-US" sz="24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14" name="صورة 5"/>
          <p:cNvPicPr/>
          <p:nvPr/>
        </p:nvPicPr>
        <p:blipFill>
          <a:blip r:embed="rId3" cstate="print"/>
          <a:srcRect/>
          <a:stretch>
            <a:fillRect/>
          </a:stretch>
        </p:blipFill>
        <p:spPr bwMode="auto">
          <a:xfrm>
            <a:off x="9216646" y="600502"/>
            <a:ext cx="2534076" cy="1596788"/>
          </a:xfrm>
          <a:prstGeom prst="rect">
            <a:avLst/>
          </a:prstGeom>
          <a:noFill/>
          <a:ln w="9525">
            <a:noFill/>
            <a:miter lim="800000"/>
            <a:headEnd/>
            <a:tailEnd/>
          </a:ln>
        </p:spPr>
      </p:pic>
      <p:pic>
        <p:nvPicPr>
          <p:cNvPr id="16" name="صورة 6"/>
          <p:cNvPicPr/>
          <p:nvPr/>
        </p:nvPicPr>
        <p:blipFill>
          <a:blip r:embed="rId4" cstate="print"/>
          <a:srcRect/>
          <a:stretch>
            <a:fillRect/>
          </a:stretch>
        </p:blipFill>
        <p:spPr bwMode="auto">
          <a:xfrm>
            <a:off x="9216646" y="2374075"/>
            <a:ext cx="2534076" cy="1598286"/>
          </a:xfrm>
          <a:prstGeom prst="rect">
            <a:avLst/>
          </a:prstGeom>
          <a:noFill/>
          <a:ln w="9525">
            <a:noFill/>
            <a:miter lim="800000"/>
            <a:headEnd/>
            <a:tailEnd/>
          </a:ln>
        </p:spPr>
      </p:pic>
    </p:spTree>
    <p:extLst>
      <p:ext uri="{BB962C8B-B14F-4D97-AF65-F5344CB8AC3E}">
        <p14:creationId xmlns:p14="http://schemas.microsoft.com/office/powerpoint/2010/main" val="316371970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docProps/app.xml><?xml version="1.0" encoding="utf-8"?>
<Properties xmlns="http://schemas.openxmlformats.org/officeDocument/2006/extended-properties" xmlns:vt="http://schemas.openxmlformats.org/officeDocument/2006/docPropsVTypes">
  <Template>TM10001104[[fn=Feathered]]</Template>
  <TotalTime>1397</TotalTime>
  <Words>683</Words>
  <Application>Microsoft Office PowerPoint</Application>
  <PresentationFormat>Widescreen</PresentationFormat>
  <Paragraphs>37</Paragraphs>
  <Slides>9</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9</vt:i4>
      </vt:variant>
    </vt:vector>
  </HeadingPairs>
  <TitlesOfParts>
    <vt:vector size="16" baseType="lpstr">
      <vt:lpstr>AdvTimes</vt:lpstr>
      <vt:lpstr>Arial</vt:lpstr>
      <vt:lpstr>Calibri</vt:lpstr>
      <vt:lpstr>Corbel</vt:lpstr>
      <vt:lpstr>Times New Roman</vt:lpstr>
      <vt:lpstr>Wingdings</vt:lpstr>
      <vt:lpstr>Parallax</vt:lpstr>
      <vt:lpstr>Soil Formation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Dr.Lubna</dc:creator>
  <cp:lastModifiedBy>Dr.Lubna</cp:lastModifiedBy>
  <cp:revision>27</cp:revision>
  <dcterms:created xsi:type="dcterms:W3CDTF">2017-09-13T17:24:02Z</dcterms:created>
  <dcterms:modified xsi:type="dcterms:W3CDTF">2017-10-10T16:20:25Z</dcterms:modified>
</cp:coreProperties>
</file>